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58" r:id="rId3"/>
    <p:sldId id="257" r:id="rId4"/>
    <p:sldId id="259" r:id="rId5"/>
    <p:sldId id="261" r:id="rId6"/>
    <p:sldId id="262" r:id="rId7"/>
    <p:sldId id="263" r:id="rId8"/>
    <p:sldId id="264" r:id="rId9"/>
    <p:sldId id="260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4" r:id="rId31"/>
    <p:sldId id="286" r:id="rId32"/>
    <p:sldId id="287" r:id="rId33"/>
    <p:sldId id="288" r:id="rId34"/>
    <p:sldId id="290" r:id="rId35"/>
    <p:sldId id="291" r:id="rId36"/>
    <p:sldId id="289" r:id="rId37"/>
    <p:sldId id="292" r:id="rId38"/>
    <p:sldId id="293" r:id="rId39"/>
    <p:sldId id="294" r:id="rId40"/>
    <p:sldId id="295" r:id="rId41"/>
    <p:sldId id="296" r:id="rId42"/>
    <p:sldId id="301" r:id="rId43"/>
    <p:sldId id="297" r:id="rId44"/>
    <p:sldId id="298" r:id="rId45"/>
    <p:sldId id="299" r:id="rId46"/>
    <p:sldId id="300" r:id="rId47"/>
    <p:sldId id="302" r:id="rId48"/>
    <p:sldId id="303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97"/>
    <p:restoredTop sz="94662"/>
  </p:normalViewPr>
  <p:slideViewPr>
    <p:cSldViewPr snapToGrid="0" snapToObjects="1">
      <p:cViewPr varScale="1">
        <p:scale>
          <a:sx n="120" d="100"/>
          <a:sy n="120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E1D76-ED10-5740-AEC7-21A6E739085D}" type="datetimeFigureOut">
              <a:rPr kumimoji="1" lang="zh-CN" altLang="en-US" smtClean="0"/>
              <a:t>2020/12/29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0E56B4-EFA6-A244-9F36-1AB8BB3647A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1518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E56B4-EFA6-A244-9F36-1AB8BB3647A4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4606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E56B4-EFA6-A244-9F36-1AB8BB3647A4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3518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E56B4-EFA6-A244-9F36-1AB8BB3647A4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8448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E56B4-EFA6-A244-9F36-1AB8BB3647A4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5294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E56B4-EFA6-A244-9F36-1AB8BB3647A4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976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B06B7-5D1F-8645-8AF2-0802C07DC0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61192E7-09CE-DC46-B42D-3412054680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FD3C13-AA3B-1F40-B096-204B6172C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104FF-9A86-C34C-9CB1-8E0FF8211200}" type="datetimeFigureOut">
              <a:rPr kumimoji="1" lang="zh-CN" altLang="en-US" smtClean="0"/>
              <a:t>2020/12/29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A72BF3-0E8C-F947-BE66-A30D7629C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74EA15-647C-504E-86D4-7D686B1FA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50D41-D936-8947-BE7F-A65B5CDDB5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1340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B66F7F-34DF-A44F-BA07-03C9C051E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80AE742-C8D1-3241-A993-B2A1CC9983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9D8834-E9CF-B146-AE4C-6D472D5B9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104FF-9A86-C34C-9CB1-8E0FF8211200}" type="datetimeFigureOut">
              <a:rPr kumimoji="1" lang="zh-CN" altLang="en-US" smtClean="0"/>
              <a:t>2020/12/29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E71863-1F78-2745-B689-4C5DFB4EE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A2674F-0F58-CF45-A045-867B4BB87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50D41-D936-8947-BE7F-A65B5CDDB5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4702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806F7DF-50F6-F842-AF7A-B20D30D396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EBBF27A-DAFE-0B47-8D4F-1D5958BAB7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0522E4-BC1A-C649-B8D5-4939F06E4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104FF-9A86-C34C-9CB1-8E0FF8211200}" type="datetimeFigureOut">
              <a:rPr kumimoji="1" lang="zh-CN" altLang="en-US" smtClean="0"/>
              <a:t>2020/12/29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9115C1-4865-1949-8C11-6100866FF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58B6FB-72BA-BA41-B07C-A5FB85D01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50D41-D936-8947-BE7F-A65B5CDDB5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7773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A72064-E67F-0847-887C-159C93DAF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D98D87-5781-E24C-9F33-D169FDD23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6A9BAA-3DC1-B844-8CCA-52D268794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104FF-9A86-C34C-9CB1-8E0FF8211200}" type="datetimeFigureOut">
              <a:rPr kumimoji="1" lang="zh-CN" altLang="en-US" smtClean="0"/>
              <a:t>2020/12/29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218FA8-E882-354F-BF31-B4616AB93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A4102C-203B-6446-BBCB-873DDE55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50D41-D936-8947-BE7F-A65B5CDDB5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2280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5727B8-BF4B-1947-B178-B9C6FE3DF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B57FA1-A37F-CB46-B2BA-6AF0D987A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F941BD-E199-A14A-A142-96167DFE2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104FF-9A86-C34C-9CB1-8E0FF8211200}" type="datetimeFigureOut">
              <a:rPr kumimoji="1" lang="zh-CN" altLang="en-US" smtClean="0"/>
              <a:t>2020/12/29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306738-A140-044E-BCD5-8FA7AA6EE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99F5AC-BCAE-F741-8C0B-6D29A547D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50D41-D936-8947-BE7F-A65B5CDDB5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8335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6EC69F-F5F4-384A-AC52-517A8844F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B37C99-0933-8D4C-93B8-F31BF717BA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B739D31-D794-A440-8A7D-1A84BF094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A5F454D-F44A-3F4F-8CE6-75A3BF562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104FF-9A86-C34C-9CB1-8E0FF8211200}" type="datetimeFigureOut">
              <a:rPr kumimoji="1" lang="zh-CN" altLang="en-US" smtClean="0"/>
              <a:t>2020/12/29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3AC481C-6EB1-AD41-AC1A-BB4A2A848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F7A5236-1E9F-0647-AB97-165776617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50D41-D936-8947-BE7F-A65B5CDDB5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166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58A956-46D1-094D-84CE-A4D542506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116F7F-8323-9747-8E5D-CA41F083E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F86BA27-D6BB-8A4D-AF60-51CD4AF43D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72FA87C-1386-224B-91C1-06E802B4AF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BB70678-2D99-814C-B6EB-A8EEE5E0D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16C98AD-D96C-8E41-80D0-E6CDC1C1D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104FF-9A86-C34C-9CB1-8E0FF8211200}" type="datetimeFigureOut">
              <a:rPr kumimoji="1" lang="zh-CN" altLang="en-US" smtClean="0"/>
              <a:t>2020/12/29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E8C8203-077C-7D43-B32B-0FCC64D0D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A53B723-E150-854A-A805-BA43688C9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50D41-D936-8947-BE7F-A65B5CDDB5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3104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5780AB-A604-4548-B0DE-9284CD69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1620FFA-D682-B541-8FD0-3120CAEAE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104FF-9A86-C34C-9CB1-8E0FF8211200}" type="datetimeFigureOut">
              <a:rPr kumimoji="1" lang="zh-CN" altLang="en-US" smtClean="0"/>
              <a:t>2020/12/29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E6314D6-448B-5847-8151-419E8F071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597C130-D886-BE45-B8D4-C7604E91F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50D41-D936-8947-BE7F-A65B5CDDB5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4825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7AC0474-4E36-D740-A0B1-C0AF4D833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104FF-9A86-C34C-9CB1-8E0FF8211200}" type="datetimeFigureOut">
              <a:rPr kumimoji="1" lang="zh-CN" altLang="en-US" smtClean="0"/>
              <a:t>2020/12/29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D112D45-DC6C-0C4F-9058-4DB6FE75F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639C7D-08AD-A942-8B51-E44DCDD00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50D41-D936-8947-BE7F-A65B5CDDB5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0592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4B4952-DE28-A14C-A8F7-E4A2AC551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171C6C-44DF-7E40-855D-EEC21BED7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FB211E4-481D-6544-A65A-CC0830BC8C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F18B435-42BD-E040-BA4C-EE01ED39C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104FF-9A86-C34C-9CB1-8E0FF8211200}" type="datetimeFigureOut">
              <a:rPr kumimoji="1" lang="zh-CN" altLang="en-US" smtClean="0"/>
              <a:t>2020/12/29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338CA9-31B7-E74D-83DC-82E61917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920E75-F838-4848-BC96-FCC7C2E5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50D41-D936-8947-BE7F-A65B5CDDB5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8417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A5BE3-34C5-BB4C-81A5-983AF366B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52C4AC0-7C79-C24D-9F91-4B12EA4272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4595C43-0F66-5143-AE66-CCFE05A084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B3CF03-D5D8-2641-912E-6A4513E64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104FF-9A86-C34C-9CB1-8E0FF8211200}" type="datetimeFigureOut">
              <a:rPr kumimoji="1" lang="zh-CN" altLang="en-US" smtClean="0"/>
              <a:t>2020/12/29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849037-7203-BD4E-92C1-788AB42F0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E89102-0266-1B42-AB19-4D68493D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50D41-D936-8947-BE7F-A65B5CDDB5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9399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4A0D69B-F678-F641-B88B-2D2CC30FA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273CD0-4E52-7741-8B52-F80F455A4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937BAF-84B4-0E4C-873E-2BD5AB4660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104FF-9A86-C34C-9CB1-8E0FF8211200}" type="datetimeFigureOut">
              <a:rPr kumimoji="1" lang="zh-CN" altLang="en-US" smtClean="0"/>
              <a:t>2020/12/29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F0966D-D29A-D04E-90D1-F5647DB428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DA81E5-FBE4-BA41-BC63-2D017A6D90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50D41-D936-8947-BE7F-A65B5CDDB5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0374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069815-935A-AB40-942D-4BE50268B5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err="1"/>
              <a:t>mysql</a:t>
            </a:r>
            <a:r>
              <a:rPr kumimoji="1" lang="zh-CN" altLang="en-US" dirty="0"/>
              <a:t> 索引的实现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DB343A8-2F88-C54F-A2BA-07A1644B64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en-US" altLang="zh-CN" dirty="0"/>
          </a:p>
          <a:p>
            <a:r>
              <a:rPr kumimoji="1" lang="en-US" altLang="zh-CN" dirty="0"/>
              <a:t>                                                By</a:t>
            </a:r>
            <a:r>
              <a:rPr kumimoji="1" lang="zh-CN" altLang="en-US" dirty="0"/>
              <a:t> </a:t>
            </a:r>
            <a:r>
              <a:rPr kumimoji="1" lang="en-US" altLang="zh-CN" dirty="0"/>
              <a:t>le</a:t>
            </a:r>
            <a:r>
              <a:rPr kumimoji="1" lang="zh-CN" altLang="en-US" dirty="0"/>
              <a:t> </a:t>
            </a:r>
            <a:r>
              <a:rPr kumimoji="1" lang="en-US" altLang="zh-CN" dirty="0"/>
              <a:t>2021/01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0532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B21C5D-10B0-7A4C-8042-24B9D3572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索引类型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AD1DF5-693D-DF4C-96BE-6CDA69031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主键索引</a:t>
            </a:r>
            <a:r>
              <a:rPr kumimoji="1" lang="en-US" altLang="zh-CN" dirty="0"/>
              <a:t>/</a:t>
            </a:r>
            <a:r>
              <a:rPr kumimoji="1" lang="zh-CN" altLang="en-US" dirty="0"/>
              <a:t>聚簇索引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非主键索引</a:t>
            </a:r>
            <a:r>
              <a:rPr kumimoji="1" lang="en-US" altLang="zh-CN" dirty="0"/>
              <a:t>/</a:t>
            </a:r>
            <a:r>
              <a:rPr kumimoji="1" lang="zh-CN" altLang="en-US" dirty="0"/>
              <a:t>二级索引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唯一索引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非唯一索引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0A1EBC-3E49-BA4E-8103-4E90C92F2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693" y="1825625"/>
            <a:ext cx="42672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194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F2AFF3-88C6-A84C-9A4D-654F0E758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聚簇索引和二级索引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077C7A-1855-BF40-8F7C-8DE526C2A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23901"/>
          </a:xfrm>
        </p:spPr>
        <p:txBody>
          <a:bodyPr>
            <a:normAutofit/>
          </a:bodyPr>
          <a:lstStyle/>
          <a:p>
            <a:r>
              <a:rPr lang="zh-CN" altLang="en-US" sz="1800" dirty="0"/>
              <a:t>表中 </a:t>
            </a:r>
            <a:r>
              <a:rPr lang="en" altLang="zh-CN" sz="1800" dirty="0"/>
              <a:t>R1~R5 </a:t>
            </a:r>
            <a:r>
              <a:rPr lang="zh-CN" altLang="en-US" sz="1800" dirty="0"/>
              <a:t>的 </a:t>
            </a:r>
            <a:r>
              <a:rPr lang="en-US" altLang="zh-CN" sz="1800" dirty="0"/>
              <a:t>(</a:t>
            </a:r>
            <a:r>
              <a:rPr lang="en" altLang="zh-CN" sz="1800" dirty="0" err="1"/>
              <a:t>id,k</a:t>
            </a:r>
            <a:r>
              <a:rPr lang="en" altLang="zh-CN" sz="1800" dirty="0"/>
              <a:t>) </a:t>
            </a:r>
            <a:r>
              <a:rPr lang="zh-CN" altLang="en-US" sz="1800" dirty="0"/>
              <a:t>值分别为 </a:t>
            </a:r>
            <a:r>
              <a:rPr lang="en-US" altLang="zh-CN" sz="1800" dirty="0"/>
              <a:t>(100,1)</a:t>
            </a:r>
            <a:r>
              <a:rPr lang="zh-CN" altLang="en-US" sz="1800" dirty="0"/>
              <a:t>、</a:t>
            </a:r>
            <a:r>
              <a:rPr lang="en-US" altLang="zh-CN" sz="1800" dirty="0"/>
              <a:t>(200,2)</a:t>
            </a:r>
            <a:r>
              <a:rPr lang="zh-CN" altLang="en-US" sz="1800" dirty="0"/>
              <a:t>、</a:t>
            </a:r>
            <a:r>
              <a:rPr lang="en-US" altLang="zh-CN" sz="1800" dirty="0"/>
              <a:t>(300,3)</a:t>
            </a:r>
            <a:r>
              <a:rPr lang="zh-CN" altLang="en-US" sz="1800" dirty="0"/>
              <a:t>、</a:t>
            </a:r>
            <a:r>
              <a:rPr lang="en-US" altLang="zh-CN" sz="1800" dirty="0"/>
              <a:t>(500,5) </a:t>
            </a:r>
            <a:r>
              <a:rPr lang="zh-CN" altLang="en-US" sz="1800" dirty="0"/>
              <a:t>和 </a:t>
            </a:r>
            <a:r>
              <a:rPr lang="en-US" altLang="zh-CN" sz="1800" dirty="0"/>
              <a:t>(600,6)</a:t>
            </a:r>
            <a:r>
              <a:rPr lang="zh-CN" altLang="en-US" sz="1800" dirty="0"/>
              <a:t>，两棵索引树的示例示意图如下：</a:t>
            </a:r>
            <a:endParaRPr lang="en-US" altLang="zh-CN" sz="1800" dirty="0"/>
          </a:p>
          <a:p>
            <a:endParaRPr kumimoji="1" lang="en-US" altLang="zh-CN" sz="1800" dirty="0"/>
          </a:p>
          <a:p>
            <a:endParaRPr kumimoji="1" lang="zh-CN" altLang="en-US" sz="1800" dirty="0"/>
          </a:p>
        </p:txBody>
      </p:sp>
      <p:pic>
        <p:nvPicPr>
          <p:cNvPr id="6154" name="Picture 10">
            <a:extLst>
              <a:ext uri="{FF2B5EF4-FFF2-40B4-BE49-F238E27FC236}">
                <a16:creationId xmlns:a16="http://schemas.microsoft.com/office/drawing/2014/main" id="{4E10B339-7C57-464A-8049-CAA02722F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920" y="2498651"/>
            <a:ext cx="5177687" cy="388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4FBCC12-1266-734F-98DA-6E00419C0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326" y="3154695"/>
            <a:ext cx="5237357" cy="238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64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8F527A-220A-834E-B9E2-6B1687848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DB60BC-681A-6D40-84D4-A77A04E89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页是</a:t>
            </a:r>
            <a:r>
              <a:rPr lang="en" altLang="zh-CN" dirty="0" err="1"/>
              <a:t>InnoDB</a:t>
            </a:r>
            <a:r>
              <a:rPr lang="zh-CN" altLang="en-US" dirty="0"/>
              <a:t>管理存储空间的基本单位</a:t>
            </a:r>
            <a:r>
              <a:rPr lang="en-US" altLang="zh-CN" dirty="0"/>
              <a:t>,</a:t>
            </a:r>
            <a:r>
              <a:rPr lang="zh-CN" altLang="en-US" dirty="0"/>
              <a:t> 一个页一般</a:t>
            </a:r>
            <a:r>
              <a:rPr lang="en-US" altLang="zh-CN" dirty="0"/>
              <a:t>16KB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那些存放我们表中记录的那种类型的页，官方称为索引（</a:t>
            </a:r>
            <a:r>
              <a:rPr lang="en" altLang="zh-CN" dirty="0"/>
              <a:t>INDEX</a:t>
            </a:r>
            <a:r>
              <a:rPr lang="zh-CN" altLang="en" dirty="0"/>
              <a:t>）</a:t>
            </a:r>
            <a:r>
              <a:rPr lang="zh-CN" altLang="en-US" dirty="0"/>
              <a:t>页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8E03F7B9-318D-DD41-A0F9-7C08D16E4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721" y="3429000"/>
            <a:ext cx="5251303" cy="245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387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2F66A7-0A31-1746-8320-C134A5DB5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" altLang="zh-CN" b="1" dirty="0" err="1"/>
              <a:t>InnoDB</a:t>
            </a:r>
            <a:r>
              <a:rPr kumimoji="1" lang="zh-CN" altLang="en-US" dirty="0"/>
              <a:t>数据页的结构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BC91609-FF03-7E42-8C03-B4AD3AD9F9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078" y="1793727"/>
            <a:ext cx="37911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1861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2F66A7-0A31-1746-8320-C134A5DB5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" altLang="zh-CN" b="1" dirty="0" err="1"/>
              <a:t>InnoDB</a:t>
            </a:r>
            <a:r>
              <a:rPr kumimoji="1" lang="zh-CN" altLang="en-US" dirty="0"/>
              <a:t>数据页的结构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BC91609-FF03-7E42-8C03-B4AD3AD9F9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310" y="1690688"/>
            <a:ext cx="37911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5314FA6-DE9C-0C4E-9C3A-B2B40E737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913" y="1690688"/>
            <a:ext cx="62205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52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660720-728B-344D-B606-78CF29556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" altLang="zh-CN" b="1" dirty="0" err="1"/>
              <a:t>InnoDB</a:t>
            </a:r>
            <a:r>
              <a:rPr lang="zh-CN" altLang="en-US" b="1" dirty="0"/>
              <a:t>记录存储结构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66840A-2918-8D4D-9D88-E434C0A93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用户记录在磁盘上的存放方式被称为行格式或者记录格式。</a:t>
            </a:r>
            <a:endParaRPr lang="en" altLang="zh-CN" dirty="0"/>
          </a:p>
          <a:p>
            <a:pPr lvl="1"/>
            <a:r>
              <a:rPr lang="en" altLang="zh-CN" dirty="0"/>
              <a:t>Compact</a:t>
            </a:r>
          </a:p>
          <a:p>
            <a:pPr lvl="1"/>
            <a:r>
              <a:rPr lang="en" altLang="zh-CN" sz="2000" dirty="0">
                <a:solidFill>
                  <a:srgbClr val="0070C0"/>
                </a:solidFill>
              </a:rPr>
              <a:t>Redundant</a:t>
            </a:r>
            <a:r>
              <a:rPr lang="zh-CN" altLang="en-US" sz="2000" dirty="0">
                <a:solidFill>
                  <a:srgbClr val="0070C0"/>
                </a:solidFill>
              </a:rPr>
              <a:t> </a:t>
            </a:r>
            <a:r>
              <a:rPr lang="en-US" altLang="zh-CN" sz="2000" dirty="0">
                <a:solidFill>
                  <a:srgbClr val="0070C0"/>
                </a:solidFill>
              </a:rPr>
              <a:t>5.5</a:t>
            </a:r>
            <a:r>
              <a:rPr lang="zh-CN" altLang="en-US" sz="2000" dirty="0">
                <a:solidFill>
                  <a:srgbClr val="0070C0"/>
                </a:solidFill>
              </a:rPr>
              <a:t>及之前</a:t>
            </a:r>
            <a:endParaRPr lang="en" altLang="zh-CN" sz="2000" dirty="0">
              <a:solidFill>
                <a:srgbClr val="0070C0"/>
              </a:solidFill>
            </a:endParaRPr>
          </a:p>
          <a:p>
            <a:pPr lvl="1"/>
            <a:r>
              <a:rPr lang="en" altLang="zh-CN" dirty="0"/>
              <a:t>Dynamic</a:t>
            </a:r>
          </a:p>
          <a:p>
            <a:pPr lvl="1"/>
            <a:r>
              <a:rPr lang="en" altLang="zh-CN" dirty="0"/>
              <a:t>Compressed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230D48-1468-8745-A415-524AD0905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753" y="4358906"/>
            <a:ext cx="84963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35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F948B2-CB03-1741-B904-3F3EAB4C9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" altLang="zh-CN" b="1" dirty="0"/>
              <a:t>COMPACT</a:t>
            </a:r>
            <a:r>
              <a:rPr lang="zh-CN" altLang="en-US" b="1" dirty="0"/>
              <a:t>行格式</a:t>
            </a:r>
            <a:endParaRPr kumimoji="1" lang="zh-CN" alt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B013F78-842D-524C-8F94-9971DC1377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150" y="2467106"/>
            <a:ext cx="4965700" cy="158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547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F948B2-CB03-1741-B904-3F3EAB4C9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" altLang="zh-CN" b="1" dirty="0"/>
              <a:t>COMPACT</a:t>
            </a:r>
            <a:r>
              <a:rPr lang="zh-CN" altLang="en-US" b="1" dirty="0"/>
              <a:t>行格式</a:t>
            </a:r>
            <a:endParaRPr kumimoji="1" lang="zh-CN" alt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B013F78-842D-524C-8F94-9971DC1377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037" y="4412863"/>
            <a:ext cx="4965700" cy="158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3C98142-9589-0D49-BCF1-408B03DA0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45" y="1690688"/>
            <a:ext cx="5180899" cy="2476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B714946-C036-6747-9453-6EC87C137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887" y="1690688"/>
            <a:ext cx="48006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68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CB5D76-5BB1-F848-BE02-9DDB14081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" altLang="zh-CN" b="1" dirty="0"/>
              <a:t>COMPACT</a:t>
            </a:r>
            <a:r>
              <a:rPr lang="zh-CN" altLang="en-US" b="1" dirty="0"/>
              <a:t>行格式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65FF70-81A6-324E-9D43-02FDC1E94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593" y="2004321"/>
            <a:ext cx="5201188" cy="2085541"/>
          </a:xfrm>
          <a:prstGeom prst="rect">
            <a:avLst/>
          </a:prstGeom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FD88C9A1-9048-5845-8106-276B8406D5F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142" y="4253246"/>
            <a:ext cx="6609195" cy="211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3862AFE-30A8-B247-96C8-4355FB864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707" y="2143835"/>
            <a:ext cx="3536886" cy="169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47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77D034-8DF0-5E42-A1F7-C099EA3EC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长度占用的字节数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D3B3D5-5F61-2B49-87C1-644677B1F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设</a:t>
            </a:r>
            <a:r>
              <a:rPr kumimoji="1" lang="en-US" altLang="zh-CN" dirty="0"/>
              <a:t>W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lang="zh-CN" altLang="en-US" dirty="0"/>
              <a:t>某个字符集中表示一个字符最多需要使用的字节数</a:t>
            </a:r>
            <a:endParaRPr lang="en-US" altLang="zh-CN" dirty="0"/>
          </a:p>
          <a:p>
            <a:r>
              <a:rPr kumimoji="1" lang="zh-CN" altLang="en-US" dirty="0"/>
              <a:t>设</a:t>
            </a:r>
            <a:r>
              <a:rPr kumimoji="1" lang="en-US" altLang="zh-CN" dirty="0"/>
              <a:t>M</a:t>
            </a:r>
            <a:r>
              <a:rPr kumimoji="1" lang="zh-CN" altLang="en-US" dirty="0"/>
              <a:t>，</a:t>
            </a:r>
            <a:r>
              <a:rPr lang="zh-CN" altLang="en-US" dirty="0"/>
              <a:t>对于变长类型</a:t>
            </a:r>
            <a:r>
              <a:rPr lang="en" altLang="zh-CN" dirty="0"/>
              <a:t>VARCHAR(M)</a:t>
            </a:r>
            <a:r>
              <a:rPr lang="zh-CN" altLang="en-US" dirty="0"/>
              <a:t>，这种类型表示能存储最多</a:t>
            </a:r>
            <a:r>
              <a:rPr lang="en" altLang="zh-CN" dirty="0"/>
              <a:t>M</a:t>
            </a:r>
            <a:r>
              <a:rPr lang="zh-CN" altLang="en-US" dirty="0"/>
              <a:t>个字符（</a:t>
            </a:r>
            <a:r>
              <a:rPr lang="zh-CN" altLang="en-US" dirty="0">
                <a:solidFill>
                  <a:srgbClr val="FF0000"/>
                </a:solidFill>
              </a:rPr>
              <a:t>注意是字符不是字节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kumimoji="1" lang="zh-CN" altLang="en-US" dirty="0"/>
              <a:t>所以 </a:t>
            </a:r>
            <a:r>
              <a:rPr kumimoji="1" lang="en-US" altLang="zh-CN" dirty="0" err="1"/>
              <a:t>totalByte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W</a:t>
            </a:r>
            <a:r>
              <a:rPr kumimoji="1" lang="zh-CN" altLang="en-US" dirty="0"/>
              <a:t> * </a:t>
            </a:r>
            <a:r>
              <a:rPr kumimoji="1" lang="en-US" altLang="zh-CN" dirty="0"/>
              <a:t>M</a:t>
            </a:r>
          </a:p>
          <a:p>
            <a:r>
              <a:rPr lang="zh-CN" altLang="en-US" dirty="0"/>
              <a:t>设 </a:t>
            </a:r>
            <a:r>
              <a:rPr lang="en-US" altLang="zh-CN" dirty="0"/>
              <a:t>L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字段实际存储的字符串占用的字节数是</a:t>
            </a:r>
            <a:r>
              <a:rPr lang="en" altLang="zh-CN" dirty="0"/>
              <a:t>L</a:t>
            </a:r>
            <a:r>
              <a:rPr lang="zh-CN" altLang="en" dirty="0"/>
              <a:t>。</a:t>
            </a:r>
          </a:p>
          <a:p>
            <a:r>
              <a:rPr lang="zh-CN" altLang="en-US" dirty="0"/>
              <a:t>如果</a:t>
            </a:r>
            <a:r>
              <a:rPr kumimoji="1" lang="en-US" altLang="zh-CN" dirty="0" err="1"/>
              <a:t>totalByte</a:t>
            </a:r>
            <a:r>
              <a:rPr lang="zh-CN" altLang="en-US" dirty="0"/>
              <a:t>超过</a:t>
            </a:r>
            <a:r>
              <a:rPr lang="en-US" altLang="zh-CN" dirty="0"/>
              <a:t>255</a:t>
            </a:r>
            <a:r>
              <a:rPr lang="zh-CN" altLang="en-US" dirty="0"/>
              <a:t>字节并且真实存储的字节数（</a:t>
            </a:r>
            <a:r>
              <a:rPr lang="en" altLang="zh-CN" dirty="0"/>
              <a:t>L</a:t>
            </a:r>
            <a:r>
              <a:rPr lang="zh-CN" altLang="en" dirty="0"/>
              <a:t>）</a:t>
            </a:r>
            <a:r>
              <a:rPr lang="zh-CN" altLang="en-US" dirty="0"/>
              <a:t>超过</a:t>
            </a:r>
            <a:r>
              <a:rPr lang="en-US" altLang="zh-CN" dirty="0"/>
              <a:t>127</a:t>
            </a:r>
            <a:r>
              <a:rPr lang="zh-CN" altLang="en-US" dirty="0"/>
              <a:t>字节，则使用</a:t>
            </a:r>
            <a:r>
              <a:rPr lang="en-US" altLang="zh-CN" dirty="0"/>
              <a:t>2</a:t>
            </a:r>
            <a:r>
              <a:rPr lang="zh-CN" altLang="en-US" dirty="0"/>
              <a:t>个字节，否则使用</a:t>
            </a:r>
            <a:r>
              <a:rPr lang="en-US" altLang="zh-CN" dirty="0"/>
              <a:t>1</a:t>
            </a:r>
            <a:r>
              <a:rPr lang="zh-CN" altLang="en-US" dirty="0"/>
              <a:t>个字节。</a:t>
            </a:r>
            <a:br>
              <a:rPr lang="en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9956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4EE97B-9E26-0743-82D7-1EC7BEB51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一条查询语句的执行过程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02E8DE-3F82-0F40-8978-3214B8CAB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altLang="zh-CN" dirty="0"/>
              <a:t>select * from T where ID=10</a:t>
            </a:r>
            <a:r>
              <a:rPr lang="zh-CN" altLang="en" dirty="0"/>
              <a:t>；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2588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7051CF-DF4B-E240-886D-7FA415F33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空列表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E317CB5-AF35-F341-AA6B-BAD353C982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991" y="2028072"/>
            <a:ext cx="2133417" cy="171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77C0DB7-401F-0841-BBEF-D2D925A28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33" y="1441709"/>
            <a:ext cx="4800600" cy="2476500"/>
          </a:xfrm>
          <a:prstGeom prst="rect">
            <a:avLst/>
          </a:prstGeom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4012AE0F-DD53-544A-A46F-89FD7FA79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3" y="4445944"/>
            <a:ext cx="2293829" cy="204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>
            <a:extLst>
              <a:ext uri="{FF2B5EF4-FFF2-40B4-BE49-F238E27FC236}">
                <a16:creationId xmlns:a16="http://schemas.microsoft.com/office/drawing/2014/main" id="{DBE85DE1-82C2-6E4F-BEFA-9A57463FB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662" y="4364780"/>
            <a:ext cx="2315841" cy="220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12">
            <a:extLst>
              <a:ext uri="{FF2B5EF4-FFF2-40B4-BE49-F238E27FC236}">
                <a16:creationId xmlns:a16="http://schemas.microsoft.com/office/drawing/2014/main" id="{F6F9FB67-BFFC-234C-B947-1682A03AB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991" y="4511812"/>
            <a:ext cx="5976452" cy="191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054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608BE1-320A-1949-A233-8FAF21B8A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记录头信息</a:t>
            </a:r>
            <a:endParaRPr kumimoji="1" lang="zh-CN" altLang="en-US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64A04968-9A75-EA45-B165-DCBAC745A1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550" y="3226594"/>
            <a:ext cx="7454900" cy="154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561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608BE1-320A-1949-A233-8FAF21B8A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记录头信息</a:t>
            </a:r>
            <a:endParaRPr kumimoji="1" lang="zh-CN" altLang="en-US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64A04968-9A75-EA45-B165-DCBAC745A1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872" y="1405463"/>
            <a:ext cx="7454900" cy="154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855F5ED-4A83-DD4D-AE36-556194319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582" y="2859170"/>
            <a:ext cx="5442836" cy="390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78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AAB89C-EAF2-A440-98CE-D3047EAC4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记录的真实数据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3B4E212-51C2-6048-82EC-BE1D6899FB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9261" y="1293497"/>
            <a:ext cx="7327900" cy="2870200"/>
          </a:xfrm>
          <a:prstGeom prst="rect">
            <a:avLst/>
          </a:prstGeom>
        </p:spPr>
      </p:pic>
      <p:pic>
        <p:nvPicPr>
          <p:cNvPr id="17410" name="Picture 2">
            <a:extLst>
              <a:ext uri="{FF2B5EF4-FFF2-40B4-BE49-F238E27FC236}">
                <a16:creationId xmlns:a16="http://schemas.microsoft.com/office/drawing/2014/main" id="{5C33B603-3D84-3B46-97F5-6B4250234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99" y="4025683"/>
            <a:ext cx="8753401" cy="283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905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48695C-3272-C24A-AB10-C2B3A8B66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" altLang="zh-CN" b="1" dirty="0"/>
              <a:t>Dynamic</a:t>
            </a:r>
            <a:r>
              <a:rPr lang="zh-CN" altLang="en-US" b="1" dirty="0"/>
              <a:t>和</a:t>
            </a:r>
            <a:r>
              <a:rPr lang="en" altLang="zh-CN" b="1" dirty="0"/>
              <a:t>Compressed</a:t>
            </a:r>
            <a:r>
              <a:rPr lang="zh-CN" altLang="en-US" b="1" dirty="0"/>
              <a:t>行格式</a:t>
            </a:r>
            <a:endParaRPr kumimoji="1" lang="zh-CN" altLang="en-US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13BB1101-D1DC-CC4A-B5FA-5536B922A7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0" y="2628660"/>
            <a:ext cx="5016500" cy="138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767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31A33-4E1D-B044-B43F-90A14ACCD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小结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A998710-DBDF-534B-A265-385046EC96D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28" y="1825625"/>
            <a:ext cx="37911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>
            <a:extLst>
              <a:ext uri="{FF2B5EF4-FFF2-40B4-BE49-F238E27FC236}">
                <a16:creationId xmlns:a16="http://schemas.microsoft.com/office/drawing/2014/main" id="{C90C9C07-8DFD-5845-A26F-DA1CA686F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306" y="1825625"/>
            <a:ext cx="6390167" cy="270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856A7737-FA3E-004F-81EC-9E16CF55F058}"/>
              </a:ext>
            </a:extLst>
          </p:cNvPr>
          <p:cNvCxnSpPr/>
          <p:nvPr/>
        </p:nvCxnSpPr>
        <p:spPr>
          <a:xfrm flipV="1">
            <a:off x="3242930" y="2254102"/>
            <a:ext cx="2743200" cy="14672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293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C7F610-AFC0-CE4A-A465-8AD157457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页内用户数据的组织方式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5383C9A4-C475-EC4E-B24E-536AB029EA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185" y="1690688"/>
            <a:ext cx="9605630" cy="5042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886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9F8136-02EE-284C-A5B6-362CBB2DA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快速查询页内用户数据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8BEC364F-CD1D-664D-BDEC-C9EE7DB3A4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7929"/>
            <a:ext cx="5794495" cy="320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2" name="Picture 8">
            <a:extLst>
              <a:ext uri="{FF2B5EF4-FFF2-40B4-BE49-F238E27FC236}">
                <a16:creationId xmlns:a16="http://schemas.microsoft.com/office/drawing/2014/main" id="{09066C1C-F25D-A243-BD5F-E6472274B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852" y="1484840"/>
            <a:ext cx="6554733" cy="404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141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268AEB-086D-C842-B529-7C9874C88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" altLang="zh-CN" b="1" dirty="0"/>
              <a:t>File Header</a:t>
            </a:r>
            <a:r>
              <a:rPr lang="zh-CN" altLang="en" b="1" dirty="0"/>
              <a:t>（</a:t>
            </a:r>
            <a:r>
              <a:rPr lang="zh-CN" altLang="en-US" b="1" dirty="0"/>
              <a:t>文件头部）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265B666-8AB5-464D-ADE3-1F884C653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6451" y="1825625"/>
            <a:ext cx="5857878" cy="4351338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BA0F45F-0C52-464A-8700-D7364FDA9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28" y="1825625"/>
            <a:ext cx="37911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8F16DB32-7FB5-DA42-A4FE-9D2AB8023C2C}"/>
              </a:ext>
            </a:extLst>
          </p:cNvPr>
          <p:cNvCxnSpPr>
            <a:cxnSpLocks/>
          </p:cNvCxnSpPr>
          <p:nvPr/>
        </p:nvCxnSpPr>
        <p:spPr>
          <a:xfrm flipV="1">
            <a:off x="3200400" y="2222205"/>
            <a:ext cx="1816051" cy="2870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180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D11407-F02B-B649-B2C6-2BBD30333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页链表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D9EFC589-9A2E-6546-B879-1066FA43C57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959" y="2122579"/>
            <a:ext cx="9014491" cy="365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283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A7C143-DAA6-F745-8949-89D9271E4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dirty="0" err="1"/>
              <a:t>mysql</a:t>
            </a:r>
            <a:r>
              <a:rPr lang="zh-CN" altLang="en-US" dirty="0"/>
              <a:t>的逻辑架构</a:t>
            </a:r>
            <a:endParaRPr kumimoji="1"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63F3C2-587D-C940-BE43-5798F3BEE1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108" y="1825625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8828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A0A638-CDEC-8D4D-B376-0EA78A3B5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页分裂</a:t>
            </a:r>
          </a:p>
        </p:txBody>
      </p:sp>
      <p:pic>
        <p:nvPicPr>
          <p:cNvPr id="24580" name="Picture 4">
            <a:extLst>
              <a:ext uri="{FF2B5EF4-FFF2-40B4-BE49-F238E27FC236}">
                <a16:creationId xmlns:a16="http://schemas.microsoft.com/office/drawing/2014/main" id="{5665A5F6-7A05-7A4B-A557-C4EA77810B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69" y="1872889"/>
            <a:ext cx="5515344" cy="293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4" name="Picture 8">
            <a:extLst>
              <a:ext uri="{FF2B5EF4-FFF2-40B4-BE49-F238E27FC236}">
                <a16:creationId xmlns:a16="http://schemas.microsoft.com/office/drawing/2014/main" id="{A1952781-A117-D54C-8AB6-1F798F54C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789" y="1629788"/>
            <a:ext cx="4353590" cy="342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989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896AEC-59D9-A64E-92E7-833A46551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页分裂</a:t>
            </a: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5346A7F8-78D9-E44D-BE86-44D6E15898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86" y="1393659"/>
            <a:ext cx="5562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>
            <a:extLst>
              <a:ext uri="{FF2B5EF4-FFF2-40B4-BE49-F238E27FC236}">
                <a16:creationId xmlns:a16="http://schemas.microsoft.com/office/drawing/2014/main" id="{BB6E7533-0F74-C24D-B1E3-E2B48065E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286" y="1393659"/>
            <a:ext cx="6176778" cy="396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260896F6-5BF8-7D40-9AAC-FD7197856391}"/>
              </a:ext>
            </a:extLst>
          </p:cNvPr>
          <p:cNvCxnSpPr/>
          <p:nvPr/>
        </p:nvCxnSpPr>
        <p:spPr>
          <a:xfrm flipV="1">
            <a:off x="1807535" y="3376691"/>
            <a:ext cx="0" cy="6326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左大括号 6">
            <a:extLst>
              <a:ext uri="{FF2B5EF4-FFF2-40B4-BE49-F238E27FC236}">
                <a16:creationId xmlns:a16="http://schemas.microsoft.com/office/drawing/2014/main" id="{86E748AB-7272-CB45-823D-07DA608F3BE8}"/>
              </a:ext>
            </a:extLst>
          </p:cNvPr>
          <p:cNvSpPr/>
          <p:nvPr/>
        </p:nvSpPr>
        <p:spPr>
          <a:xfrm>
            <a:off x="1297172" y="4176791"/>
            <a:ext cx="155448" cy="914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右大括号 7">
            <a:extLst>
              <a:ext uri="{FF2B5EF4-FFF2-40B4-BE49-F238E27FC236}">
                <a16:creationId xmlns:a16="http://schemas.microsoft.com/office/drawing/2014/main" id="{322B7E88-66D2-4D47-AB3E-EE7EE307600A}"/>
              </a:ext>
            </a:extLst>
          </p:cNvPr>
          <p:cNvSpPr/>
          <p:nvPr/>
        </p:nvSpPr>
        <p:spPr>
          <a:xfrm>
            <a:off x="2307593" y="4176791"/>
            <a:ext cx="155448" cy="914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C07970-D511-1142-9DA8-AE8D342C6D2B}"/>
              </a:ext>
            </a:extLst>
          </p:cNvPr>
          <p:cNvSpPr txBox="1"/>
          <p:nvPr/>
        </p:nvSpPr>
        <p:spPr>
          <a:xfrm>
            <a:off x="1374896" y="4440497"/>
            <a:ext cx="1008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/>
              <a:t>(4, 4, 'a')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3526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05AE5D-28FE-1D4C-817C-C1AA87CCF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页分裂</a:t>
            </a: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D541C7BC-0AC3-D54A-BB3D-65010BC4B2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055" y="1480636"/>
            <a:ext cx="7277100" cy="168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>
            <a:extLst>
              <a:ext uri="{FF2B5EF4-FFF2-40B4-BE49-F238E27FC236}">
                <a16:creationId xmlns:a16="http://schemas.microsoft.com/office/drawing/2014/main" id="{4CEF2895-27AD-3940-9E9B-ABD4F950A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84" y="3788912"/>
            <a:ext cx="4614530" cy="240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2" name="Picture 8">
            <a:extLst>
              <a:ext uri="{FF2B5EF4-FFF2-40B4-BE49-F238E27FC236}">
                <a16:creationId xmlns:a16="http://schemas.microsoft.com/office/drawing/2014/main" id="{C40EB1AE-6ED4-AA4A-873D-21D9B4B2F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484" y="3568844"/>
            <a:ext cx="6271583" cy="284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253EB136-AB85-5C4B-B979-8E6EA3F881A1}"/>
              </a:ext>
            </a:extLst>
          </p:cNvPr>
          <p:cNvCxnSpPr>
            <a:cxnSpLocks/>
          </p:cNvCxnSpPr>
          <p:nvPr/>
        </p:nvCxnSpPr>
        <p:spPr>
          <a:xfrm>
            <a:off x="2434856" y="3154414"/>
            <a:ext cx="0" cy="6344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106F80BD-EDAD-AC4F-94DF-5749CC72823A}"/>
              </a:ext>
            </a:extLst>
          </p:cNvPr>
          <p:cNvCxnSpPr>
            <a:cxnSpLocks/>
          </p:cNvCxnSpPr>
          <p:nvPr/>
        </p:nvCxnSpPr>
        <p:spPr>
          <a:xfrm>
            <a:off x="4072270" y="4019107"/>
            <a:ext cx="244548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4529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1BB5F2-619B-B044-8007-FBB1CC765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页分裂</a:t>
            </a:r>
          </a:p>
        </p:txBody>
      </p:sp>
      <p:pic>
        <p:nvPicPr>
          <p:cNvPr id="27652" name="Picture 4">
            <a:extLst>
              <a:ext uri="{FF2B5EF4-FFF2-40B4-BE49-F238E27FC236}">
                <a16:creationId xmlns:a16="http://schemas.microsoft.com/office/drawing/2014/main" id="{2188F38D-A775-1442-AD3C-AFA274A6DA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30" y="2000978"/>
            <a:ext cx="5290055" cy="283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>
            <a:extLst>
              <a:ext uri="{FF2B5EF4-FFF2-40B4-BE49-F238E27FC236}">
                <a16:creationId xmlns:a16="http://schemas.microsoft.com/office/drawing/2014/main" id="{01A9B416-C424-E145-B20E-BBB871870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10852"/>
            <a:ext cx="5587418" cy="262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413E5D15-9091-9B4E-925F-93472AC3091B}"/>
              </a:ext>
            </a:extLst>
          </p:cNvPr>
          <p:cNvCxnSpPr/>
          <p:nvPr/>
        </p:nvCxnSpPr>
        <p:spPr>
          <a:xfrm>
            <a:off x="4784651" y="2541181"/>
            <a:ext cx="183943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5608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2F4418-1FC8-754D-9F47-2852FCA6D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二级索引与回表</a:t>
            </a:r>
          </a:p>
        </p:txBody>
      </p:sp>
      <p:pic>
        <p:nvPicPr>
          <p:cNvPr id="28680" name="Picture 8">
            <a:extLst>
              <a:ext uri="{FF2B5EF4-FFF2-40B4-BE49-F238E27FC236}">
                <a16:creationId xmlns:a16="http://schemas.microsoft.com/office/drawing/2014/main" id="{FDEA8766-7438-B043-8077-872B753527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7"/>
            <a:ext cx="8559377" cy="451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F08E4F1-9F1D-174E-B958-783311EB1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610" y="1532998"/>
            <a:ext cx="6563253" cy="298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B581481B-B109-A547-96BC-403B796A995C}"/>
              </a:ext>
            </a:extLst>
          </p:cNvPr>
          <p:cNvCxnSpPr>
            <a:cxnSpLocks/>
          </p:cNvCxnSpPr>
          <p:nvPr/>
        </p:nvCxnSpPr>
        <p:spPr>
          <a:xfrm flipV="1">
            <a:off x="1271847" y="3832167"/>
            <a:ext cx="980902" cy="39069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C341A2BE-45DC-B34C-BCF8-23C43DF83D04}"/>
              </a:ext>
            </a:extLst>
          </p:cNvPr>
          <p:cNvSpPr txBox="1"/>
          <p:nvPr/>
        </p:nvSpPr>
        <p:spPr>
          <a:xfrm>
            <a:off x="-48807" y="4222865"/>
            <a:ext cx="1995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必须带上主键</a:t>
            </a:r>
            <a:r>
              <a:rPr kumimoji="1" lang="en-US" altLang="zh-CN" dirty="0">
                <a:solidFill>
                  <a:srgbClr val="FF0000"/>
                </a:solidFill>
              </a:rPr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23739010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C321B3-EBF2-7F4A-A1C3-9194749B3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联合索引</a:t>
            </a:r>
            <a:endParaRPr kumimoji="1" lang="zh-CN" altLang="en-US" dirty="0"/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91F0A375-4DAB-CC43-967A-363DAC92902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770" y="1945740"/>
            <a:ext cx="8201891" cy="438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8411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152A11-9FC1-D84A-A089-0448272F5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dirty="0"/>
              <a:t>B+</a:t>
            </a:r>
            <a:r>
              <a:rPr kumimoji="1" lang="zh-CN" altLang="en-US" dirty="0"/>
              <a:t>树索引的使用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D3382B-E91C-5141-A307-404010FB2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索引的代价</a:t>
            </a:r>
            <a:endParaRPr kumimoji="1" lang="en-US" altLang="zh-CN" dirty="0"/>
          </a:p>
          <a:p>
            <a:r>
              <a:rPr kumimoji="1" lang="zh-CN" altLang="en-US" dirty="0"/>
              <a:t>覆盖索引</a:t>
            </a:r>
            <a:endParaRPr kumimoji="1" lang="en-US" altLang="zh-CN" dirty="0"/>
          </a:p>
          <a:p>
            <a:r>
              <a:rPr kumimoji="1" lang="zh-CN" altLang="en-US" dirty="0"/>
              <a:t>索引下推</a:t>
            </a:r>
            <a:endParaRPr kumimoji="1" lang="en-US" altLang="zh-CN" dirty="0"/>
          </a:p>
          <a:p>
            <a:r>
              <a:rPr kumimoji="1" lang="zh-CN" altLang="en-US" dirty="0"/>
              <a:t>最左前缀原则</a:t>
            </a:r>
            <a:endParaRPr kumimoji="1" lang="en-US" altLang="zh-CN" dirty="0"/>
          </a:p>
          <a:p>
            <a:r>
              <a:rPr kumimoji="1" lang="zh-CN" altLang="en-US" dirty="0"/>
              <a:t>如何挑选索引</a:t>
            </a:r>
            <a:endParaRPr kumimoji="1" lang="en-US" altLang="zh-CN" dirty="0"/>
          </a:p>
          <a:p>
            <a:r>
              <a:rPr kumimoji="1" lang="zh-CN" altLang="en-US" dirty="0"/>
              <a:t>索引失效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270118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819E14-A992-9E4E-9D35-2556BA5F2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索引的代价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9447FF-9108-AC4B-B2EC-AE76C152C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空间上的代价</a:t>
            </a:r>
            <a:endParaRPr lang="en-US" altLang="zh-CN" dirty="0"/>
          </a:p>
          <a:p>
            <a:pPr lvl="1"/>
            <a:r>
              <a:rPr lang="zh-CN" altLang="en-US" dirty="0"/>
              <a:t>每个索引需要维护一颗索引树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时间上的代价</a:t>
            </a:r>
            <a:endParaRPr lang="en-US" altLang="zh-CN" dirty="0"/>
          </a:p>
          <a:p>
            <a:pPr lvl="1"/>
            <a:r>
              <a:rPr kumimoji="1" lang="zh-CN" altLang="en-US" dirty="0"/>
              <a:t>增、删、改数据时需要维护各个索引</a:t>
            </a:r>
          </a:p>
        </p:txBody>
      </p:sp>
    </p:spTree>
    <p:extLst>
      <p:ext uri="{BB962C8B-B14F-4D97-AF65-F5344CB8AC3E}">
        <p14:creationId xmlns:p14="http://schemas.microsoft.com/office/powerpoint/2010/main" val="24956837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EB433C-8781-4643-A693-080F7AAAE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覆盖索引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065742-176A-7C42-A403-9B46E79D2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600" dirty="0"/>
              <a:t>为了彻底告别回表操作带来的性能损耗，我们建议：最好在查询列表里只包含索引列。</a:t>
            </a:r>
            <a:br>
              <a:rPr lang="en-US" altLang="zh-CN" sz="1600" dirty="0"/>
            </a:br>
            <a:endParaRPr lang="en-US" altLang="zh-CN" sz="1600" dirty="0"/>
          </a:p>
          <a:p>
            <a:r>
              <a:rPr kumimoji="1" lang="zh-CN" altLang="en-US" sz="1600" dirty="0"/>
              <a:t>例如身 份证号 </a:t>
            </a:r>
            <a:r>
              <a:rPr kumimoji="1" lang="en-US" altLang="zh-CN" sz="1600" dirty="0"/>
              <a:t>+</a:t>
            </a:r>
            <a:r>
              <a:rPr kumimoji="1" lang="zh-CN" altLang="en-US" sz="1600" dirty="0"/>
              <a:t> 名字的联合索引，查询时只需要查询身份证，然后显示身份证 </a:t>
            </a:r>
            <a:r>
              <a:rPr kumimoji="1" lang="en-US" altLang="zh-CN" sz="1600" dirty="0"/>
              <a:t>+</a:t>
            </a:r>
            <a:r>
              <a:rPr kumimoji="1" lang="zh-CN" altLang="en-US" sz="1600" dirty="0"/>
              <a:t> 名字。</a:t>
            </a:r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lang="zh-CN" altLang="en-US" sz="1600" dirty="0"/>
              <a:t>由于覆盖索引可以减少树的搜索次数</a:t>
            </a:r>
            <a:r>
              <a:rPr lang="en-US" altLang="zh-CN" sz="1600" dirty="0"/>
              <a:t>(</a:t>
            </a:r>
            <a:r>
              <a:rPr lang="zh-CN" altLang="en-US" sz="1600" dirty="0"/>
              <a:t>回表</a:t>
            </a:r>
            <a:r>
              <a:rPr lang="en-US" altLang="zh-CN" sz="1600" dirty="0"/>
              <a:t>)</a:t>
            </a:r>
            <a:r>
              <a:rPr lang="zh-CN" altLang="en-US" sz="1600" dirty="0"/>
              <a:t>，显著提升查询性能，所以使用覆盖索引是一个常用的性能优化手段。</a:t>
            </a:r>
            <a:endParaRPr lang="en-US" altLang="zh-CN" sz="1600" dirty="0"/>
          </a:p>
          <a:p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851568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6D5CCB-0D28-4F44-8B9E-5A9BEBC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索引下推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D8D1F5-EC08-B54A-BE1C-A2D5E98E9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zh-CN" sz="1600" dirty="0"/>
              <a:t>MySQL 5.6 </a:t>
            </a:r>
            <a:r>
              <a:rPr lang="zh-CN" altLang="en-US" sz="1600" dirty="0"/>
              <a:t>引入的索引下推优化（</a:t>
            </a:r>
            <a:r>
              <a:rPr lang="en" altLang="zh-CN" sz="1600" dirty="0"/>
              <a:t>index condition pushdown)</a:t>
            </a:r>
            <a:r>
              <a:rPr lang="zh-CN" altLang="en" sz="1600" dirty="0"/>
              <a:t>， </a:t>
            </a:r>
            <a:r>
              <a:rPr lang="zh-CN" altLang="en-US" sz="1600" dirty="0"/>
              <a:t>可以在索引遍历过程中，对索引中包含的字段先做判断，直接过滤掉不满足条件的记录，减少回表次数。</a:t>
            </a:r>
            <a:endParaRPr lang="en-US" altLang="zh-CN" sz="1600" dirty="0"/>
          </a:p>
          <a:p>
            <a:r>
              <a:rPr lang="zh-CN" altLang="en-US" sz="1600" dirty="0"/>
              <a:t>检索出：名字第一个字是张，而且年龄是 </a:t>
            </a:r>
            <a:r>
              <a:rPr lang="en-US" altLang="zh-CN" sz="1600" dirty="0"/>
              <a:t>10 </a:t>
            </a:r>
            <a:r>
              <a:rPr lang="zh-CN" altLang="en-US" sz="1600" dirty="0"/>
              <a:t>岁的所有男孩</a:t>
            </a:r>
            <a:endParaRPr lang="en-US" altLang="zh-CN" sz="1600" dirty="0"/>
          </a:p>
          <a:p>
            <a:endParaRPr kumimoji="1" lang="en-US" altLang="zh-CN" sz="1600" dirty="0"/>
          </a:p>
          <a:p>
            <a:endParaRPr kumimoji="1" lang="zh-CN" altLang="en-US" sz="1600" dirty="0"/>
          </a:p>
        </p:txBody>
      </p:sp>
      <p:pic>
        <p:nvPicPr>
          <p:cNvPr id="30724" name="Picture 4">
            <a:extLst>
              <a:ext uri="{FF2B5EF4-FFF2-40B4-BE49-F238E27FC236}">
                <a16:creationId xmlns:a16="http://schemas.microsoft.com/office/drawing/2014/main" id="{F9DF4D37-32C7-5440-8363-2F3BFA794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89959"/>
            <a:ext cx="5288019" cy="385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8" name="Picture 8">
            <a:extLst>
              <a:ext uri="{FF2B5EF4-FFF2-40B4-BE49-F238E27FC236}">
                <a16:creationId xmlns:a16="http://schemas.microsoft.com/office/drawing/2014/main" id="{82DD72D1-8927-9247-BBE0-60EA6E5B0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529" y="2789959"/>
            <a:ext cx="5146041" cy="385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470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03B47F-14F1-D64C-BF03-16B6C03C6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实现索引的数据结构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FE11C5-4E0A-9545-9106-AD50C2F0B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41084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65005A-429B-FE4A-B05E-6711FB0C9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最左前缀原则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BEB08F-4775-3B45-AC74-A60A1D824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600" dirty="0"/>
              <a:t>要查的是所有名字第一个字是“张”的人，</a:t>
            </a:r>
            <a:r>
              <a:rPr lang="en" altLang="zh-CN" sz="1600" dirty="0"/>
              <a:t>SQL </a:t>
            </a:r>
            <a:r>
              <a:rPr lang="zh-CN" altLang="en-US" sz="1600" dirty="0"/>
              <a:t>语句的条件是</a:t>
            </a:r>
            <a:r>
              <a:rPr lang="en-US" altLang="zh-CN" sz="1600" dirty="0"/>
              <a:t>“</a:t>
            </a:r>
            <a:r>
              <a:rPr lang="en" altLang="zh-CN" sz="1600" dirty="0"/>
              <a:t>where name like ‘</a:t>
            </a:r>
            <a:r>
              <a:rPr lang="zh-CN" altLang="en-US" sz="1600" dirty="0"/>
              <a:t>张 </a:t>
            </a:r>
            <a:r>
              <a:rPr lang="en-US" altLang="zh-CN" sz="1600" dirty="0"/>
              <a:t>%’”</a:t>
            </a:r>
            <a:r>
              <a:rPr lang="zh-CN" altLang="en-US" sz="1600" dirty="0"/>
              <a:t>。这时，你也能够用上这个索引。</a:t>
            </a:r>
            <a:endParaRPr lang="en-US" altLang="zh-CN" sz="1600" dirty="0"/>
          </a:p>
          <a:p>
            <a:endParaRPr kumimoji="1" lang="en-US" altLang="zh-CN" sz="1600" dirty="0"/>
          </a:p>
          <a:p>
            <a:r>
              <a:rPr lang="en" altLang="zh-CN" sz="1600" dirty="0"/>
              <a:t>where name like ‘</a:t>
            </a:r>
            <a:r>
              <a:rPr lang="zh-CN" altLang="en-US" sz="1600" dirty="0"/>
              <a:t> </a:t>
            </a:r>
            <a:r>
              <a:rPr lang="en-US" altLang="zh-CN" sz="1600" dirty="0"/>
              <a:t>%</a:t>
            </a:r>
            <a:r>
              <a:rPr lang="zh-CN" altLang="en-US" sz="1600" dirty="0"/>
              <a:t>小明</a:t>
            </a:r>
            <a:r>
              <a:rPr lang="en-US" altLang="zh-CN" sz="1600" dirty="0"/>
              <a:t>%’”</a:t>
            </a:r>
            <a:r>
              <a:rPr lang="zh-CN" altLang="en-US" sz="1600" dirty="0"/>
              <a:t>无法使用索引，因为字符串中间有 </a:t>
            </a:r>
            <a:r>
              <a:rPr lang="en-US" altLang="zh-CN" sz="1600" dirty="0"/>
              <a:t>‘</a:t>
            </a:r>
            <a:r>
              <a:rPr lang="zh-CN" altLang="en-US" sz="1600" dirty="0"/>
              <a:t>小明</a:t>
            </a:r>
            <a:r>
              <a:rPr lang="en" altLang="zh-CN" sz="1600" dirty="0"/>
              <a:t>’</a:t>
            </a:r>
            <a:r>
              <a:rPr lang="zh-CN" altLang="en-US" sz="1600" dirty="0"/>
              <a:t>  的字符串并没有排好序，所以只能全表扫描了。</a:t>
            </a:r>
            <a:endParaRPr lang="en-US" altLang="zh-CN" sz="1600" dirty="0"/>
          </a:p>
          <a:p>
            <a:endParaRPr kumimoji="1" lang="en-US" altLang="zh-CN" sz="1600" dirty="0"/>
          </a:p>
          <a:p>
            <a:r>
              <a:rPr lang="zh-CN" altLang="en-US" sz="1600" dirty="0"/>
              <a:t>索引的复用能力：因为可以支持最左前缀，所以当已经有了 </a:t>
            </a:r>
            <a:r>
              <a:rPr lang="en-US" altLang="zh-CN" sz="1600" dirty="0"/>
              <a:t>(</a:t>
            </a:r>
            <a:r>
              <a:rPr lang="en" altLang="zh-CN" sz="1600" dirty="0" err="1"/>
              <a:t>a,b</a:t>
            </a:r>
            <a:r>
              <a:rPr lang="en" altLang="zh-CN" sz="1600" dirty="0"/>
              <a:t>) </a:t>
            </a:r>
            <a:r>
              <a:rPr lang="zh-CN" altLang="en-US" sz="1600" dirty="0"/>
              <a:t>这个联合索引后，一般就不需要单独在 </a:t>
            </a:r>
            <a:r>
              <a:rPr lang="en" altLang="zh-CN" sz="1600" dirty="0"/>
              <a:t>a </a:t>
            </a:r>
            <a:r>
              <a:rPr lang="zh-CN" altLang="en-US" sz="1600" dirty="0"/>
              <a:t>上建立索引了。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082205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64CA09-F1B6-D040-9131-21C781A0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如何挑选索引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7F0861-1FD6-B04C-9056-5F6FF47F9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600" dirty="0"/>
              <a:t>只为用于搜索、排序或分组的列创建索引</a:t>
            </a:r>
            <a:endParaRPr lang="en-US" altLang="zh-CN" sz="1600" dirty="0"/>
          </a:p>
          <a:p>
            <a:endParaRPr lang="zh-CN" altLang="en-US" sz="1600" dirty="0"/>
          </a:p>
          <a:p>
            <a:r>
              <a:rPr lang="zh-CN" altLang="en-US" sz="1600" dirty="0"/>
              <a:t>考虑列的基数，列内容的相似度越小越好</a:t>
            </a:r>
            <a:endParaRPr lang="en-US" altLang="zh-CN" sz="1600" dirty="0"/>
          </a:p>
          <a:p>
            <a:endParaRPr lang="zh-CN" altLang="en-US" sz="1600" dirty="0"/>
          </a:p>
          <a:p>
            <a:r>
              <a:rPr lang="zh-CN" altLang="en-US" sz="1600" dirty="0"/>
              <a:t>索引列的类型尽量小</a:t>
            </a:r>
            <a:endParaRPr lang="en-US" altLang="zh-CN" sz="1600" dirty="0"/>
          </a:p>
          <a:p>
            <a:endParaRPr lang="zh-CN" altLang="en-US" sz="1600" dirty="0"/>
          </a:p>
          <a:p>
            <a:r>
              <a:rPr lang="zh-CN" altLang="en-US" sz="1600" dirty="0"/>
              <a:t>索引字符串值的前缀：只对字符串的前几个字符进行索引</a:t>
            </a:r>
            <a:endParaRPr lang="en-US" altLang="zh-CN" sz="1600" dirty="0"/>
          </a:p>
          <a:p>
            <a:endParaRPr lang="zh-CN" altLang="en-US" sz="1600" b="1" dirty="0"/>
          </a:p>
          <a:p>
            <a:r>
              <a:rPr lang="zh-CN" altLang="en-US" sz="1600" dirty="0"/>
              <a:t>主键插入顺序，考虑页分裂的情况！！所以为什么不推荐用</a:t>
            </a:r>
            <a:r>
              <a:rPr lang="en-US" altLang="zh-CN" sz="1600" dirty="0"/>
              <a:t>UUID</a:t>
            </a:r>
            <a:r>
              <a:rPr lang="zh-CN" altLang="en-US" sz="1600" dirty="0"/>
              <a:t>做主键</a:t>
            </a:r>
            <a:r>
              <a:rPr lang="en-US" altLang="zh-CN" sz="1600" dirty="0"/>
              <a:t>~</a:t>
            </a:r>
            <a:r>
              <a:rPr lang="zh-CN" altLang="en-US" sz="1600" dirty="0"/>
              <a:t>。</a:t>
            </a:r>
          </a:p>
          <a:p>
            <a:pPr marL="0" indent="0">
              <a:buNone/>
            </a:pPr>
            <a:br>
              <a:rPr lang="zh-CN" altLang="en-US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89552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95E4EB-91C6-F141-A989-F50C86678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唯一索引与普通索引对比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38AB90-6448-904A-8E44-53A6F98A1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1600" dirty="0"/>
              <a:t>查询过程：</a:t>
            </a:r>
            <a:endParaRPr kumimoji="1" lang="en-US" altLang="zh-CN" sz="1600" dirty="0"/>
          </a:p>
          <a:p>
            <a:pPr lvl="1"/>
            <a:r>
              <a:rPr kumimoji="1" lang="zh-CN" altLang="en-US" sz="1200" dirty="0"/>
              <a:t>唯一索引找到一个就返回了，普通索引直到找到不等于</a:t>
            </a:r>
            <a:r>
              <a:rPr kumimoji="1" lang="en-US" altLang="zh-CN" sz="1200" dirty="0"/>
              <a:t>key</a:t>
            </a:r>
            <a:r>
              <a:rPr kumimoji="1" lang="zh-CN" altLang="en-US" sz="1200" dirty="0"/>
              <a:t>的记录再返回。</a:t>
            </a:r>
            <a:endParaRPr kumimoji="1" lang="en-US" altLang="zh-CN" sz="1200" dirty="0"/>
          </a:p>
          <a:p>
            <a:pPr lvl="1"/>
            <a:r>
              <a:rPr kumimoji="1" lang="zh-CN" altLang="en-US" sz="1200" dirty="0"/>
              <a:t>性能差不多，差别微乎其微</a:t>
            </a:r>
            <a:endParaRPr kumimoji="1" lang="en-US" altLang="zh-CN" sz="1200" dirty="0"/>
          </a:p>
          <a:p>
            <a:endParaRPr kumimoji="1" lang="en-US" altLang="zh-CN" sz="1600" dirty="0"/>
          </a:p>
          <a:p>
            <a:r>
              <a:rPr kumimoji="1" lang="zh-CN" altLang="en-US" sz="1600" dirty="0"/>
              <a:t>更新过程</a:t>
            </a:r>
            <a:endParaRPr kumimoji="1" lang="en-US" altLang="zh-CN" sz="1600" dirty="0"/>
          </a:p>
          <a:p>
            <a:pPr lvl="1"/>
            <a:r>
              <a:rPr kumimoji="1" lang="zh-CN" altLang="en-US" sz="1200" dirty="0"/>
              <a:t>唯一索引不能使用</a:t>
            </a:r>
            <a:r>
              <a:rPr kumimoji="1" lang="en" altLang="zh-CN" sz="1200" dirty="0"/>
              <a:t>change buffer</a:t>
            </a:r>
            <a:r>
              <a:rPr kumimoji="1" lang="zh-CN" altLang="en" sz="1200" dirty="0"/>
              <a:t>，</a:t>
            </a:r>
            <a:r>
              <a:rPr kumimoji="1" lang="zh-CN" altLang="en-US" sz="1200" dirty="0"/>
              <a:t>因为要检查唯一性</a:t>
            </a:r>
            <a:endParaRPr kumimoji="1" lang="en-US" altLang="zh-CN" sz="1200" dirty="0"/>
          </a:p>
          <a:p>
            <a:pPr lvl="1"/>
            <a:r>
              <a:rPr kumimoji="1" lang="zh-CN" altLang="en-US" sz="1200" dirty="0"/>
              <a:t>普通索引可以使用</a:t>
            </a:r>
            <a:r>
              <a:rPr kumimoji="1" lang="en" altLang="zh-CN" sz="1200" dirty="0"/>
              <a:t>change buffer</a:t>
            </a:r>
          </a:p>
          <a:p>
            <a:endParaRPr kumimoji="1" lang="en-US" altLang="zh-CN" sz="1600" dirty="0"/>
          </a:p>
          <a:p>
            <a:r>
              <a:rPr lang="zh-CN" altLang="en-US" sz="1600" dirty="0"/>
              <a:t>由于唯一索引</a:t>
            </a:r>
            <a:r>
              <a:rPr lang="zh-CN" altLang="en-US" sz="1600" dirty="0">
                <a:solidFill>
                  <a:srgbClr val="FF0000"/>
                </a:solidFill>
              </a:rPr>
              <a:t>用不上 </a:t>
            </a:r>
            <a:r>
              <a:rPr lang="en" altLang="zh-CN" sz="1600" dirty="0">
                <a:solidFill>
                  <a:srgbClr val="FF0000"/>
                </a:solidFill>
              </a:rPr>
              <a:t>change buffer </a:t>
            </a:r>
            <a:r>
              <a:rPr lang="zh-CN" altLang="en-US" sz="1600" dirty="0">
                <a:solidFill>
                  <a:srgbClr val="FF0000"/>
                </a:solidFill>
              </a:rPr>
              <a:t>的优化机制</a:t>
            </a:r>
            <a:r>
              <a:rPr lang="zh-CN" altLang="en-US" sz="1600" dirty="0"/>
              <a:t>，因此如果业务可以接受，从性能角度出发我建议优先考虑非唯一索引。但是</a:t>
            </a:r>
            <a:r>
              <a:rPr lang="en-US" altLang="zh-CN" sz="1600" dirty="0"/>
              <a:t>~~</a:t>
            </a:r>
            <a:r>
              <a:rPr lang="zh-CN" altLang="en-US" sz="1600" dirty="0"/>
              <a:t> 业务正确性优先！！！</a:t>
            </a:r>
            <a:endParaRPr kumimoji="1" lang="en-US" altLang="zh-CN" sz="1600" dirty="0"/>
          </a:p>
          <a:p>
            <a:pPr lvl="1"/>
            <a:endParaRPr kumimoji="1" lang="en" altLang="zh-CN" sz="1200" dirty="0"/>
          </a:p>
          <a:p>
            <a:pPr lvl="1"/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221504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05949E-7BAD-0343-BC77-36979EDB1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索引失效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B6D42A-25ED-6F48-AEA1-C41542602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1800" dirty="0"/>
              <a:t>条件字段函数操作</a:t>
            </a:r>
            <a:endParaRPr kumimoji="1" lang="en-US" altLang="zh-CN" sz="1800" dirty="0"/>
          </a:p>
          <a:p>
            <a:pPr lvl="1"/>
            <a:r>
              <a:rPr lang="en" altLang="zh-CN" sz="1600" dirty="0"/>
              <a:t>select count(*) from </a:t>
            </a:r>
            <a:r>
              <a:rPr lang="en" altLang="zh-CN" sz="1600" dirty="0" err="1"/>
              <a:t>tradelog</a:t>
            </a:r>
            <a:r>
              <a:rPr lang="en" altLang="zh-CN" sz="1600" dirty="0"/>
              <a:t> where </a:t>
            </a:r>
            <a:r>
              <a:rPr lang="en" altLang="zh-CN" sz="1600" dirty="0">
                <a:solidFill>
                  <a:srgbClr val="FF0000"/>
                </a:solidFill>
              </a:rPr>
              <a:t>month(</a:t>
            </a:r>
            <a:r>
              <a:rPr lang="en" altLang="zh-CN" sz="1600" dirty="0" err="1">
                <a:solidFill>
                  <a:srgbClr val="FF0000"/>
                </a:solidFill>
              </a:rPr>
              <a:t>t_modified</a:t>
            </a:r>
            <a:r>
              <a:rPr lang="en" altLang="zh-CN" sz="1600" dirty="0">
                <a:solidFill>
                  <a:srgbClr val="FF0000"/>
                </a:solidFill>
              </a:rPr>
              <a:t>)</a:t>
            </a:r>
            <a:r>
              <a:rPr lang="en" altLang="zh-CN" sz="1600" dirty="0"/>
              <a:t>=7;</a:t>
            </a:r>
          </a:p>
          <a:p>
            <a:pPr lvl="1"/>
            <a:r>
              <a:rPr lang="zh-CN" altLang="en-US" sz="1400" dirty="0"/>
              <a:t>对索引字段做函数操作，可能会破坏索引值的有序性，因此优化器就决定放弃走树搜索功能。</a:t>
            </a:r>
            <a:endParaRPr lang="en-US" altLang="zh-CN" sz="1400" dirty="0"/>
          </a:p>
          <a:p>
            <a:pPr lvl="1"/>
            <a:endParaRPr kumimoji="1" lang="en-US" altLang="zh-CN" sz="1400" dirty="0"/>
          </a:p>
          <a:p>
            <a:r>
              <a:rPr lang="zh-CN" altLang="en-US" sz="1800" dirty="0"/>
              <a:t>隐式类型转换</a:t>
            </a:r>
            <a:endParaRPr lang="en-US" altLang="zh-CN" sz="1800" dirty="0"/>
          </a:p>
          <a:p>
            <a:pPr lvl="1"/>
            <a:r>
              <a:rPr lang="en" altLang="zh-CN" sz="1600" dirty="0"/>
              <a:t>select * from </a:t>
            </a:r>
            <a:r>
              <a:rPr lang="en" altLang="zh-CN" sz="1600" dirty="0" err="1"/>
              <a:t>tradelog</a:t>
            </a:r>
            <a:r>
              <a:rPr lang="en" altLang="zh-CN" sz="1600" dirty="0"/>
              <a:t> where </a:t>
            </a:r>
            <a:r>
              <a:rPr lang="en" altLang="zh-CN" sz="1600" dirty="0" err="1">
                <a:solidFill>
                  <a:srgbClr val="FF0000"/>
                </a:solidFill>
              </a:rPr>
              <a:t>tradeid</a:t>
            </a:r>
            <a:r>
              <a:rPr lang="en" altLang="zh-CN" sz="1600" dirty="0"/>
              <a:t>=</a:t>
            </a:r>
            <a:r>
              <a:rPr lang="en" altLang="zh-CN" sz="1600" dirty="0">
                <a:solidFill>
                  <a:srgbClr val="FF0000"/>
                </a:solidFill>
              </a:rPr>
              <a:t>110717</a:t>
            </a:r>
            <a:r>
              <a:rPr lang="en" altLang="zh-CN" sz="1600" dirty="0"/>
              <a:t>;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" altLang="zh-CN" sz="1400" dirty="0" err="1"/>
              <a:t>tradeid</a:t>
            </a:r>
            <a:r>
              <a:rPr lang="en" altLang="zh-CN" sz="1400" dirty="0"/>
              <a:t> </a:t>
            </a:r>
            <a:r>
              <a:rPr lang="zh-CN" altLang="en-US" sz="1400" dirty="0"/>
              <a:t>的字段类型是 </a:t>
            </a:r>
            <a:r>
              <a:rPr lang="en" altLang="zh-CN" sz="1400" dirty="0">
                <a:solidFill>
                  <a:srgbClr val="FF0000"/>
                </a:solidFill>
              </a:rPr>
              <a:t>varchar</a:t>
            </a:r>
            <a:r>
              <a:rPr lang="en" altLang="zh-CN" sz="1400" dirty="0"/>
              <a:t>(32)</a:t>
            </a:r>
            <a:r>
              <a:rPr lang="en-US" altLang="zh-CN" sz="1600" dirty="0"/>
              <a:t>)</a:t>
            </a:r>
          </a:p>
          <a:p>
            <a:pPr lvl="1"/>
            <a:r>
              <a:rPr lang="zh-CN" altLang="en-US" sz="1400" dirty="0"/>
              <a:t>在 </a:t>
            </a:r>
            <a:r>
              <a:rPr lang="en" altLang="zh-CN" sz="1400" dirty="0"/>
              <a:t>MySQL </a:t>
            </a:r>
            <a:r>
              <a:rPr lang="zh-CN" altLang="en-US" sz="1400" dirty="0"/>
              <a:t>中，字符串和数字做比较的话，是将字符串转换成数字。</a:t>
            </a:r>
            <a:endParaRPr lang="en-US" altLang="zh-CN" sz="1400" dirty="0"/>
          </a:p>
          <a:p>
            <a:pPr lvl="1"/>
            <a:r>
              <a:rPr lang="en" altLang="zh-CN" sz="1600" dirty="0"/>
              <a:t>select * from </a:t>
            </a:r>
            <a:r>
              <a:rPr lang="en" altLang="zh-CN" sz="1600" dirty="0" err="1"/>
              <a:t>tradelog</a:t>
            </a:r>
            <a:r>
              <a:rPr lang="en" altLang="zh-CN" sz="1600" dirty="0"/>
              <a:t> where </a:t>
            </a:r>
            <a:r>
              <a:rPr lang="en" altLang="zh-CN" sz="1600" dirty="0">
                <a:solidFill>
                  <a:srgbClr val="FF0000"/>
                </a:solidFill>
              </a:rPr>
              <a:t>CAST</a:t>
            </a:r>
            <a:r>
              <a:rPr lang="en" altLang="zh-CN" sz="1600" dirty="0"/>
              <a:t>(</a:t>
            </a:r>
            <a:r>
              <a:rPr lang="en" altLang="zh-CN" sz="1600" dirty="0" err="1"/>
              <a:t>tradid</a:t>
            </a:r>
            <a:r>
              <a:rPr lang="en" altLang="zh-CN" sz="1600" dirty="0"/>
              <a:t> AS signed int) = 110717;</a:t>
            </a:r>
            <a:endParaRPr lang="en-US" altLang="zh-CN" sz="1600" dirty="0"/>
          </a:p>
          <a:p>
            <a:pPr lvl="1"/>
            <a:endParaRPr kumimoji="1" lang="en-US" altLang="zh-CN" sz="1400" dirty="0"/>
          </a:p>
          <a:p>
            <a:r>
              <a:rPr lang="zh-CN" altLang="en-US" sz="1800" dirty="0"/>
              <a:t>隐式字符编码转换</a:t>
            </a:r>
            <a:endParaRPr lang="en-US" altLang="zh-CN" sz="1800" dirty="0"/>
          </a:p>
          <a:p>
            <a:pPr lvl="1"/>
            <a:r>
              <a:rPr lang="zh-CN" altLang="en-US" sz="1400" dirty="0"/>
              <a:t>字符集 </a:t>
            </a:r>
            <a:r>
              <a:rPr lang="en" altLang="zh-CN" sz="1400" dirty="0"/>
              <a:t>utf8mb4 </a:t>
            </a:r>
            <a:r>
              <a:rPr lang="zh-CN" altLang="en-US" sz="1400" dirty="0"/>
              <a:t>是 </a:t>
            </a:r>
            <a:r>
              <a:rPr lang="en" altLang="zh-CN" sz="1400" dirty="0"/>
              <a:t>utf8 </a:t>
            </a:r>
            <a:r>
              <a:rPr lang="zh-CN" altLang="en-US" sz="1400" dirty="0"/>
              <a:t>的超集，所以当这两个类型的字符串在做比较的时候，</a:t>
            </a:r>
            <a:r>
              <a:rPr lang="en" altLang="zh-CN" sz="1400" dirty="0"/>
              <a:t>MySQL </a:t>
            </a:r>
            <a:r>
              <a:rPr lang="zh-CN" altLang="en-US" sz="1400" dirty="0"/>
              <a:t>内部的操作是，先把 </a:t>
            </a:r>
            <a:r>
              <a:rPr lang="en" altLang="zh-CN" sz="1400" dirty="0"/>
              <a:t>utf8 </a:t>
            </a:r>
            <a:r>
              <a:rPr lang="zh-CN" altLang="en-US" sz="1400" dirty="0"/>
              <a:t>字符串转成 </a:t>
            </a:r>
            <a:r>
              <a:rPr lang="en" altLang="zh-CN" sz="1400" dirty="0"/>
              <a:t>utf8mb4 </a:t>
            </a:r>
            <a:r>
              <a:rPr lang="zh-CN" altLang="en-US" sz="1400" dirty="0"/>
              <a:t>字符集，再做比较。</a:t>
            </a:r>
            <a:endParaRPr kumimoji="1" lang="en-US" altLang="zh-CN" sz="1400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lang="en" altLang="zh-CN" dirty="0"/>
          </a:p>
          <a:p>
            <a:pPr lvl="1"/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95751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269E6A-102B-944B-809B-2400DE5C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访问方法（</a:t>
            </a:r>
            <a:r>
              <a:rPr lang="en" altLang="zh-CN" b="1" dirty="0"/>
              <a:t>access method</a:t>
            </a:r>
            <a:r>
              <a:rPr lang="zh-CN" altLang="en" b="1" dirty="0"/>
              <a:t>）</a:t>
            </a:r>
            <a:r>
              <a:rPr lang="zh-CN" altLang="en-US" b="1" dirty="0"/>
              <a:t>的概念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59F88F3-EAB5-5146-8977-1BD347906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849" y="1825624"/>
            <a:ext cx="10633220" cy="476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073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9F6E88-EFB4-B241-A79D-913C2DF37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访问方法哪里看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2946E26-7DCF-B844-BFE2-D2EB25A2F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61282"/>
            <a:ext cx="10515600" cy="268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172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E5F273-C5C1-804A-B71C-F0DF10A4D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思考与讨论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BAD4B9-A154-504C-9B6F-36114F411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zh-CN" sz="1600" dirty="0" err="1"/>
              <a:t>Innodb</a:t>
            </a:r>
            <a:r>
              <a:rPr lang="en" altLang="zh-CN" sz="1600" dirty="0"/>
              <a:t> B+</a:t>
            </a:r>
            <a:r>
              <a:rPr lang="zh-CN" altLang="en-US" sz="1600" dirty="0"/>
              <a:t>树主键索引的叶子节点存的是什么？</a:t>
            </a:r>
            <a:endParaRPr lang="en" altLang="zh-CN" sz="1600" dirty="0"/>
          </a:p>
          <a:p>
            <a:r>
              <a:rPr lang="en" altLang="zh-CN" sz="1600" dirty="0"/>
              <a:t>“N</a:t>
            </a:r>
            <a:r>
              <a:rPr lang="zh-CN" altLang="en-US" sz="1600" dirty="0"/>
              <a:t>叉树”的</a:t>
            </a:r>
            <a:r>
              <a:rPr lang="en" altLang="zh-CN" sz="1600" dirty="0">
                <a:solidFill>
                  <a:srgbClr val="FF0000"/>
                </a:solidFill>
              </a:rPr>
              <a:t>N</a:t>
            </a:r>
            <a:r>
              <a:rPr lang="zh-CN" altLang="en-US" sz="1600" dirty="0">
                <a:solidFill>
                  <a:srgbClr val="FF0000"/>
                </a:solidFill>
              </a:rPr>
              <a:t>值</a:t>
            </a:r>
            <a:r>
              <a:rPr lang="zh-CN" altLang="en-US" sz="1600" dirty="0"/>
              <a:t>在</a:t>
            </a:r>
            <a:r>
              <a:rPr lang="en" altLang="zh-CN" sz="1600" dirty="0"/>
              <a:t>MySQL</a:t>
            </a:r>
            <a:r>
              <a:rPr lang="zh-CN" altLang="en-US" sz="1600" dirty="0"/>
              <a:t>中是可以被人工调整的么？</a:t>
            </a:r>
            <a:endParaRPr lang="en-US" altLang="zh-CN" sz="1600" dirty="0"/>
          </a:p>
          <a:p>
            <a:r>
              <a:rPr kumimoji="1" lang="zh-CN" altLang="en-US" sz="1600" dirty="0"/>
              <a:t>如果我删除了大量数据，数据库表的文件大小会减小吗？为什么？</a:t>
            </a:r>
            <a:endParaRPr kumimoji="1" lang="en-US" altLang="zh-CN" sz="1600" dirty="0"/>
          </a:p>
          <a:p>
            <a:r>
              <a:rPr kumimoji="1" lang="zh-CN" altLang="en-US" sz="1600" dirty="0"/>
              <a:t>二级索引查询后做回表操作，还会有随机</a:t>
            </a:r>
            <a:r>
              <a:rPr kumimoji="1" lang="en-US" altLang="zh-CN" sz="1600" dirty="0"/>
              <a:t>IO</a:t>
            </a:r>
            <a:r>
              <a:rPr kumimoji="1" lang="zh-CN" altLang="en-US" sz="1600" dirty="0"/>
              <a:t>吗？有的话如何解决？</a:t>
            </a:r>
            <a:endParaRPr kumimoji="1" lang="en-US" altLang="zh-CN" sz="1600" dirty="0"/>
          </a:p>
          <a:p>
            <a:r>
              <a:rPr kumimoji="1" lang="en-US" altLang="zh-CN" sz="1600" dirty="0" err="1"/>
              <a:t>Mysql</a:t>
            </a:r>
            <a:r>
              <a:rPr kumimoji="1" lang="zh-CN" altLang="en-US" sz="1600" dirty="0"/>
              <a:t>用页来做最小的存储空间真的就能解决随机</a:t>
            </a:r>
            <a:r>
              <a:rPr kumimoji="1" lang="en-US" altLang="zh-CN" sz="1600" dirty="0"/>
              <a:t>IO</a:t>
            </a:r>
            <a:r>
              <a:rPr kumimoji="1" lang="zh-CN" altLang="en-US" sz="1600" dirty="0"/>
              <a:t>的问题了吗？为什么？</a:t>
            </a:r>
            <a:endParaRPr kumimoji="1" lang="en-US" altLang="zh-CN" sz="1600" dirty="0"/>
          </a:p>
          <a:p>
            <a:endParaRPr kumimoji="1" lang="en-US" altLang="zh-CN" sz="1600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C8B5021C-85EB-154D-8CA6-7A1AA4A5D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427" y="3837673"/>
            <a:ext cx="4212599" cy="197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9772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15FFA2-C279-6149-A85C-5F43789E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EEBA60-4650-5549-B1C4-8126CD2B1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80"/>
            <a:ext cx="10515600" cy="5994083"/>
          </a:xfrm>
        </p:spPr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				Thanks</a:t>
            </a:r>
          </a:p>
        </p:txBody>
      </p:sp>
    </p:spTree>
    <p:extLst>
      <p:ext uri="{BB962C8B-B14F-4D97-AF65-F5344CB8AC3E}">
        <p14:creationId xmlns:p14="http://schemas.microsoft.com/office/powerpoint/2010/main" val="7944011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F3C244-0AFE-454F-B9B0-67C12BD40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翻外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65CBEC7-EBCE-6B47-8566-31D0DBBA6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5038" y="1690688"/>
            <a:ext cx="5738961" cy="474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28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6DCC96-49C9-034B-8232-8CDEA02BE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哈希表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7180384-1429-C74D-AC5A-DD21C9BAE6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414" y="1825625"/>
            <a:ext cx="580517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426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BEBA1-C63C-7447-AEE7-E63D7C139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有序数组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AF0E566-F732-DE44-89B2-37A91FD228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913" y="1825625"/>
            <a:ext cx="632217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440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BAB924-1843-A345-8B1C-90FC0501C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二叉树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43F6AA8-9BFC-644C-8C37-05B62B0AB2D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414" y="1825625"/>
            <a:ext cx="580517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412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08C3FD-B127-944B-B177-34F0C580F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dirty="0"/>
              <a:t>N</a:t>
            </a:r>
            <a:r>
              <a:rPr kumimoji="1" lang="zh-CN" altLang="en-US" dirty="0"/>
              <a:t>叉树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63DBC476-6DDD-4045-9177-98828EADA1E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525" y="2248398"/>
            <a:ext cx="72136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82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1ECADE-EA8D-2B41-9ED4-7D1592B66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实现索引的数据结构的总结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E7C987-C36A-7F41-8A44-7605E7EB8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哈希表</a:t>
            </a:r>
            <a:endParaRPr kumimoji="1" lang="en-US" altLang="zh-CN" dirty="0"/>
          </a:p>
          <a:p>
            <a:pPr lvl="1"/>
            <a:r>
              <a:rPr lang="zh-CN" altLang="en-US" dirty="0"/>
              <a:t>哈希表这种结构适用于只有等值查询的场景</a:t>
            </a:r>
            <a:endParaRPr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有序数组</a:t>
            </a:r>
            <a:endParaRPr kumimoji="1" lang="en-US" altLang="zh-CN" dirty="0"/>
          </a:p>
          <a:p>
            <a:pPr lvl="1"/>
            <a:r>
              <a:rPr lang="zh-CN" altLang="en-US" dirty="0"/>
              <a:t>有序数组在等值查询和范围查询场景中的性能就都非常优秀，但只适用于静态存储引擎</a:t>
            </a:r>
            <a:endParaRPr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搜索树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二叉树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多（</a:t>
            </a:r>
            <a:r>
              <a:rPr kumimoji="1" lang="en-US" altLang="zh-CN" dirty="0"/>
              <a:t>N</a:t>
            </a:r>
            <a:r>
              <a:rPr kumimoji="1" lang="zh-CN" altLang="en-US" dirty="0"/>
              <a:t>）叉树</a:t>
            </a:r>
            <a:endParaRPr kumimoji="1" lang="en-US" altLang="zh-CN" dirty="0"/>
          </a:p>
          <a:p>
            <a:pPr lvl="2"/>
            <a:r>
              <a:rPr lang="en" altLang="zh-CN" dirty="0"/>
              <a:t>B+</a:t>
            </a:r>
            <a:r>
              <a:rPr lang="zh-CN" altLang="en-US" dirty="0"/>
              <a:t>树由于在读写上的性能优点，以及适配磁盘的访问模式，已经被广泛应用在数据库引擎中了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9982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2882</TotalTime>
  <Words>1228</Words>
  <Application>Microsoft Macintosh PowerPoint</Application>
  <PresentationFormat>宽屏</PresentationFormat>
  <Paragraphs>153</Paragraphs>
  <Slides>48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2" baseType="lpstr">
      <vt:lpstr>等线</vt:lpstr>
      <vt:lpstr>等线 Light</vt:lpstr>
      <vt:lpstr>Arial</vt:lpstr>
      <vt:lpstr>Office 主题​​</vt:lpstr>
      <vt:lpstr>mysql 索引的实现</vt:lpstr>
      <vt:lpstr>一条查询语句的执行过程</vt:lpstr>
      <vt:lpstr>mysql的逻辑架构</vt:lpstr>
      <vt:lpstr>实现索引的数据结构</vt:lpstr>
      <vt:lpstr>哈希表</vt:lpstr>
      <vt:lpstr>有序数组</vt:lpstr>
      <vt:lpstr>二叉树</vt:lpstr>
      <vt:lpstr>N叉树</vt:lpstr>
      <vt:lpstr>实现索引的数据结构的总结</vt:lpstr>
      <vt:lpstr>索引类型</vt:lpstr>
      <vt:lpstr>聚簇索引和二级索引</vt:lpstr>
      <vt:lpstr>页</vt:lpstr>
      <vt:lpstr>InnoDB数据页的结构</vt:lpstr>
      <vt:lpstr>InnoDB数据页的结构</vt:lpstr>
      <vt:lpstr>InnoDB记录存储结构</vt:lpstr>
      <vt:lpstr>COMPACT行格式</vt:lpstr>
      <vt:lpstr>COMPACT行格式</vt:lpstr>
      <vt:lpstr>COMPACT行格式</vt:lpstr>
      <vt:lpstr>长度占用的字节数</vt:lpstr>
      <vt:lpstr>空列表</vt:lpstr>
      <vt:lpstr>记录头信息</vt:lpstr>
      <vt:lpstr>记录头信息</vt:lpstr>
      <vt:lpstr>记录的真实数据</vt:lpstr>
      <vt:lpstr>Dynamic和Compressed行格式</vt:lpstr>
      <vt:lpstr>小结</vt:lpstr>
      <vt:lpstr>页内用户数据的组织方式</vt:lpstr>
      <vt:lpstr>快速查询页内用户数据</vt:lpstr>
      <vt:lpstr>File Header（文件头部）</vt:lpstr>
      <vt:lpstr>页链表</vt:lpstr>
      <vt:lpstr>页分裂</vt:lpstr>
      <vt:lpstr>页分裂</vt:lpstr>
      <vt:lpstr>页分裂</vt:lpstr>
      <vt:lpstr>页分裂</vt:lpstr>
      <vt:lpstr>二级索引与回表</vt:lpstr>
      <vt:lpstr>联合索引</vt:lpstr>
      <vt:lpstr>B+树索引的使用</vt:lpstr>
      <vt:lpstr>索引的代价</vt:lpstr>
      <vt:lpstr>覆盖索引</vt:lpstr>
      <vt:lpstr>索引下推</vt:lpstr>
      <vt:lpstr>最左前缀原则</vt:lpstr>
      <vt:lpstr>如何挑选索引</vt:lpstr>
      <vt:lpstr>唯一索引与普通索引对比</vt:lpstr>
      <vt:lpstr>索引失效</vt:lpstr>
      <vt:lpstr>访问方法（access method）的概念</vt:lpstr>
      <vt:lpstr>访问方法哪里看</vt:lpstr>
      <vt:lpstr>思考与讨论</vt:lpstr>
      <vt:lpstr> </vt:lpstr>
      <vt:lpstr>翻外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Mysql 索引的实现</dc:title>
  <dc:creator>Microsoft Office User</dc:creator>
  <cp:lastModifiedBy>Microsoft Office User</cp:lastModifiedBy>
  <cp:revision>71</cp:revision>
  <dcterms:created xsi:type="dcterms:W3CDTF">2020-12-29T08:10:23Z</dcterms:created>
  <dcterms:modified xsi:type="dcterms:W3CDTF">2020-12-31T08:12:48Z</dcterms:modified>
</cp:coreProperties>
</file>